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
  </p:notesMasterIdLst>
  <p:sldIdLst>
    <p:sldId id="257" r:id="rId2"/>
    <p:sldId id="258" r:id="rId3"/>
  </p:sldIdLst>
  <p:sldSz cx="9829800" cy="7543800"/>
  <p:notesSz cx="7010400" cy="9296400"/>
  <p:embeddedFontLst>
    <p:embeddedFont>
      <p:font typeface="Arial Black" panose="020B0A04020102020204" pitchFamily="34" charset="0"/>
      <p:bold r:id="rId5"/>
    </p:embeddedFont>
    <p:embeddedFont>
      <p:font typeface="BbPostureCheck" panose="020B0604020202020204" charset="0"/>
      <p:regular r:id="rId6"/>
    </p:embeddedFont>
    <p:embeddedFont>
      <p:font typeface="Calibri" panose="020F0502020204030204" pitchFamily="34" charset="0"/>
      <p:regular r:id="rId7"/>
      <p:bold r:id="rId8"/>
      <p:italic r:id="rId9"/>
      <p:boldItalic r:id="rId10"/>
    </p:embeddedFont>
    <p:embeddedFont>
      <p:font typeface="GBFrida" panose="020B0604020202020204" charset="0"/>
      <p:regular r:id="rId11"/>
    </p:embeddedFont>
    <p:embeddedFont>
      <p:font typeface="GBKamala" panose="020B0604020202020204" charset="0"/>
      <p:regular r:id="rId12"/>
    </p:embeddedFont>
    <p:embeddedFont>
      <p:font typeface="GBNancy" panose="020B0604020202020204" charset="0"/>
      <p:regular r:id="rId13"/>
    </p:embeddedFont>
    <p:embeddedFont>
      <p:font typeface="GBWendyBold" panose="020B0604020202020204" charset="0"/>
      <p:bold r:id="rId14"/>
    </p:embeddedFont>
  </p:embeddedFontLst>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p15:clr>
            <a:srgbClr val="A4A3A4"/>
          </p15:clr>
        </p15:guide>
        <p15:guide id="2" pos="3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734" y="78"/>
      </p:cViewPr>
      <p:guideLst>
        <p:guide orient="horz" pos="2376"/>
        <p:guide pos="3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presProps" Target="presProps.xml"/><Relationship Id="rId10" Type="http://schemas.openxmlformats.org/officeDocument/2006/relationships/font" Target="fonts/font6.fntdata"/><Relationship Id="rId19"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5B1CFA-D28A-401C-8563-147EAF99768C}" type="datetimeFigureOut">
              <a:rPr lang="en-US" smtClean="0"/>
              <a:t>9/22/2021</a:t>
            </a:fld>
            <a:endParaRPr lang="en-US"/>
          </a:p>
        </p:txBody>
      </p:sp>
      <p:sp>
        <p:nvSpPr>
          <p:cNvPr id="4" name="Slide Image Placeholder 3"/>
          <p:cNvSpPr>
            <a:spLocks noGrp="1" noRot="1" noChangeAspect="1"/>
          </p:cNvSpPr>
          <p:nvPr>
            <p:ph type="sldImg" idx="2"/>
          </p:nvPr>
        </p:nvSpPr>
        <p:spPr>
          <a:xfrm>
            <a:off x="1233488" y="696913"/>
            <a:ext cx="45434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56C9B5-C93A-4017-B86A-EC77B137553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92764" rtl="0" eaLnBrk="1" latinLnBrk="0" hangingPunct="1">
      <a:defRPr sz="1300" kern="1200">
        <a:solidFill>
          <a:schemeClr val="tx1"/>
        </a:solidFill>
        <a:latin typeface="+mn-lt"/>
        <a:ea typeface="+mn-ea"/>
        <a:cs typeface="+mn-cs"/>
      </a:defRPr>
    </a:lvl1pPr>
    <a:lvl2pPr marL="496382" algn="l" defTabSz="992764" rtl="0" eaLnBrk="1" latinLnBrk="0" hangingPunct="1">
      <a:defRPr sz="1300" kern="1200">
        <a:solidFill>
          <a:schemeClr val="tx1"/>
        </a:solidFill>
        <a:latin typeface="+mn-lt"/>
        <a:ea typeface="+mn-ea"/>
        <a:cs typeface="+mn-cs"/>
      </a:defRPr>
    </a:lvl2pPr>
    <a:lvl3pPr marL="992764" algn="l" defTabSz="992764" rtl="0" eaLnBrk="1" latinLnBrk="0" hangingPunct="1">
      <a:defRPr sz="1300" kern="1200">
        <a:solidFill>
          <a:schemeClr val="tx1"/>
        </a:solidFill>
        <a:latin typeface="+mn-lt"/>
        <a:ea typeface="+mn-ea"/>
        <a:cs typeface="+mn-cs"/>
      </a:defRPr>
    </a:lvl3pPr>
    <a:lvl4pPr marL="1489146" algn="l" defTabSz="992764" rtl="0" eaLnBrk="1" latinLnBrk="0" hangingPunct="1">
      <a:defRPr sz="1300" kern="1200">
        <a:solidFill>
          <a:schemeClr val="tx1"/>
        </a:solidFill>
        <a:latin typeface="+mn-lt"/>
        <a:ea typeface="+mn-ea"/>
        <a:cs typeface="+mn-cs"/>
      </a:defRPr>
    </a:lvl4pPr>
    <a:lvl5pPr marL="1985528" algn="l" defTabSz="992764" rtl="0" eaLnBrk="1" latinLnBrk="0" hangingPunct="1">
      <a:defRPr sz="1300" kern="1200">
        <a:solidFill>
          <a:schemeClr val="tx1"/>
        </a:solidFill>
        <a:latin typeface="+mn-lt"/>
        <a:ea typeface="+mn-ea"/>
        <a:cs typeface="+mn-cs"/>
      </a:defRPr>
    </a:lvl5pPr>
    <a:lvl6pPr marL="2481910" algn="l" defTabSz="992764" rtl="0" eaLnBrk="1" latinLnBrk="0" hangingPunct="1">
      <a:defRPr sz="1300" kern="1200">
        <a:solidFill>
          <a:schemeClr val="tx1"/>
        </a:solidFill>
        <a:latin typeface="+mn-lt"/>
        <a:ea typeface="+mn-ea"/>
        <a:cs typeface="+mn-cs"/>
      </a:defRPr>
    </a:lvl6pPr>
    <a:lvl7pPr marL="2978292" algn="l" defTabSz="992764" rtl="0" eaLnBrk="1" latinLnBrk="0" hangingPunct="1">
      <a:defRPr sz="1300" kern="1200">
        <a:solidFill>
          <a:schemeClr val="tx1"/>
        </a:solidFill>
        <a:latin typeface="+mn-lt"/>
        <a:ea typeface="+mn-ea"/>
        <a:cs typeface="+mn-cs"/>
      </a:defRPr>
    </a:lvl7pPr>
    <a:lvl8pPr marL="3474674" algn="l" defTabSz="992764" rtl="0" eaLnBrk="1" latinLnBrk="0" hangingPunct="1">
      <a:defRPr sz="1300" kern="1200">
        <a:solidFill>
          <a:schemeClr val="tx1"/>
        </a:solidFill>
        <a:latin typeface="+mn-lt"/>
        <a:ea typeface="+mn-ea"/>
        <a:cs typeface="+mn-cs"/>
      </a:defRPr>
    </a:lvl8pPr>
    <a:lvl9pPr marL="3971056" algn="l" defTabSz="9927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6C9B5-C93A-4017-B86A-EC77B1375531}" type="slidenum">
              <a:rPr lang="en-US" smtClean="0"/>
              <a:t>1</a:t>
            </a:fld>
            <a:endParaRPr lang="en-US"/>
          </a:p>
        </p:txBody>
      </p:sp>
    </p:spTree>
    <p:extLst>
      <p:ext uri="{BB962C8B-B14F-4D97-AF65-F5344CB8AC3E}">
        <p14:creationId xmlns:p14="http://schemas.microsoft.com/office/powerpoint/2010/main" val="253411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56C9B5-C93A-4017-B86A-EC77B1375531}" type="slidenum">
              <a:rPr lang="en-US" smtClean="0"/>
              <a:t>2</a:t>
            </a:fld>
            <a:endParaRPr lang="en-US"/>
          </a:p>
        </p:txBody>
      </p:sp>
    </p:spTree>
    <p:extLst>
      <p:ext uri="{BB962C8B-B14F-4D97-AF65-F5344CB8AC3E}">
        <p14:creationId xmlns:p14="http://schemas.microsoft.com/office/powerpoint/2010/main" val="3365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7235" y="2343468"/>
            <a:ext cx="8355330" cy="1617028"/>
          </a:xfrm>
        </p:spPr>
        <p:txBody>
          <a:bodyPr/>
          <a:lstStyle/>
          <a:p>
            <a:r>
              <a:rPr lang="en-US"/>
              <a:t>Click to edit Master title style</a:t>
            </a:r>
          </a:p>
        </p:txBody>
      </p:sp>
      <p:sp>
        <p:nvSpPr>
          <p:cNvPr id="3" name="Subtitle 2"/>
          <p:cNvSpPr>
            <a:spLocks noGrp="1"/>
          </p:cNvSpPr>
          <p:nvPr>
            <p:ph type="subTitle" idx="1"/>
          </p:nvPr>
        </p:nvSpPr>
        <p:spPr>
          <a:xfrm>
            <a:off x="1474470" y="4274820"/>
            <a:ext cx="6880860" cy="1927860"/>
          </a:xfrm>
        </p:spPr>
        <p:txBody>
          <a:bodyPr/>
          <a:lstStyle>
            <a:lvl1pPr marL="0" indent="0" algn="ctr">
              <a:buNone/>
              <a:defRPr>
                <a:solidFill>
                  <a:schemeClr val="tx1">
                    <a:tint val="75000"/>
                  </a:schemeClr>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251536-D97A-42E3-A97F-E3209EB3A75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51536-D97A-42E3-A97F-E3209EB3A75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0760" y="331788"/>
            <a:ext cx="2377241" cy="70810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29035" y="331788"/>
            <a:ext cx="6967895" cy="70810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51536-D97A-42E3-A97F-E3209EB3A75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251536-D97A-42E3-A97F-E3209EB3A75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6486" y="4847590"/>
            <a:ext cx="8355330" cy="1498283"/>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76486" y="3197385"/>
            <a:ext cx="8355330" cy="1650206"/>
          </a:xfrm>
        </p:spPr>
        <p:txBody>
          <a:bodyPr anchor="b"/>
          <a:lstStyle>
            <a:lvl1pPr marL="0" indent="0">
              <a:buNone/>
              <a:defRPr sz="2200">
                <a:solidFill>
                  <a:schemeClr val="tx1">
                    <a:tint val="75000"/>
                  </a:schemeClr>
                </a:solidFill>
              </a:defRPr>
            </a:lvl1pPr>
            <a:lvl2pPr marL="496382" indent="0">
              <a:buNone/>
              <a:defRPr sz="2000">
                <a:solidFill>
                  <a:schemeClr val="tx1">
                    <a:tint val="75000"/>
                  </a:schemeClr>
                </a:solidFill>
              </a:defRPr>
            </a:lvl2pPr>
            <a:lvl3pPr marL="992764" indent="0">
              <a:buNone/>
              <a:defRPr sz="1700">
                <a:solidFill>
                  <a:schemeClr val="tx1">
                    <a:tint val="75000"/>
                  </a:schemeClr>
                </a:solidFill>
              </a:defRPr>
            </a:lvl3pPr>
            <a:lvl4pPr marL="1489146" indent="0">
              <a:buNone/>
              <a:defRPr sz="1500">
                <a:solidFill>
                  <a:schemeClr val="tx1">
                    <a:tint val="75000"/>
                  </a:schemeClr>
                </a:solidFill>
              </a:defRPr>
            </a:lvl4pPr>
            <a:lvl5pPr marL="1985528" indent="0">
              <a:buNone/>
              <a:defRPr sz="1500">
                <a:solidFill>
                  <a:schemeClr val="tx1">
                    <a:tint val="75000"/>
                  </a:schemeClr>
                </a:solidFill>
              </a:defRPr>
            </a:lvl5pPr>
            <a:lvl6pPr marL="2481910" indent="0">
              <a:buNone/>
              <a:defRPr sz="1500">
                <a:solidFill>
                  <a:schemeClr val="tx1">
                    <a:tint val="75000"/>
                  </a:schemeClr>
                </a:solidFill>
              </a:defRPr>
            </a:lvl6pPr>
            <a:lvl7pPr marL="2978292" indent="0">
              <a:buNone/>
              <a:defRPr sz="1500">
                <a:solidFill>
                  <a:schemeClr val="tx1">
                    <a:tint val="75000"/>
                  </a:schemeClr>
                </a:solidFill>
              </a:defRPr>
            </a:lvl7pPr>
            <a:lvl8pPr marL="3474674" indent="0">
              <a:buNone/>
              <a:defRPr sz="1500">
                <a:solidFill>
                  <a:schemeClr val="tx1">
                    <a:tint val="75000"/>
                  </a:schemeClr>
                </a:solidFill>
              </a:defRPr>
            </a:lvl8pPr>
            <a:lvl9pPr marL="397105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251536-D97A-42E3-A97F-E3209EB3A752}" type="datetimeFigureOut">
              <a:rPr lang="en-US" smtClean="0"/>
              <a:t>9/22/2021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29035" y="1936592"/>
            <a:ext cx="4672568" cy="547624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65433" y="1936592"/>
            <a:ext cx="4672568" cy="547624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251536-D97A-42E3-A97F-E3209EB3A75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1490" y="302102"/>
            <a:ext cx="8846820" cy="12573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1490" y="1688624"/>
            <a:ext cx="4343202" cy="703738"/>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a:t>Click to edit Master text styles</a:t>
            </a:r>
          </a:p>
        </p:txBody>
      </p:sp>
      <p:sp>
        <p:nvSpPr>
          <p:cNvPr id="4" name="Content Placeholder 3"/>
          <p:cNvSpPr>
            <a:spLocks noGrp="1"/>
          </p:cNvSpPr>
          <p:nvPr>
            <p:ph sz="half" idx="2"/>
          </p:nvPr>
        </p:nvSpPr>
        <p:spPr>
          <a:xfrm>
            <a:off x="491490" y="2392362"/>
            <a:ext cx="4343202" cy="434641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93402" y="1688624"/>
            <a:ext cx="4344908" cy="703738"/>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993402" y="2392362"/>
            <a:ext cx="4344908" cy="434641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251536-D97A-42E3-A97F-E3209EB3A752}" type="datetimeFigureOut">
              <a:rPr lang="en-US" smtClean="0"/>
              <a:t>9/22/2021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251536-D97A-42E3-A97F-E3209EB3A752}" type="datetimeFigureOut">
              <a:rPr lang="en-US" smtClean="0"/>
              <a:t>9/22/2021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251536-D97A-42E3-A97F-E3209EB3A752}" type="datetimeFigureOut">
              <a:rPr lang="en-US" smtClean="0"/>
              <a:t>9/22/2021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1491" y="300355"/>
            <a:ext cx="3233936" cy="127825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843179" y="300356"/>
            <a:ext cx="5495131" cy="6438424"/>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1491" y="1578611"/>
            <a:ext cx="3233936" cy="5160169"/>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51536-D97A-42E3-A97F-E3209EB3A75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6710" y="5280660"/>
            <a:ext cx="5897880" cy="623412"/>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26710" y="674053"/>
            <a:ext cx="5897880" cy="4526280"/>
          </a:xfrm>
        </p:spPr>
        <p:txBody>
          <a:bodyPr/>
          <a:lstStyle>
            <a:lvl1pPr marL="0" indent="0">
              <a:buNone/>
              <a:defRPr sz="3500"/>
            </a:lvl1pPr>
            <a:lvl2pPr marL="496382" indent="0">
              <a:buNone/>
              <a:defRPr sz="3000"/>
            </a:lvl2pPr>
            <a:lvl3pPr marL="992764" indent="0">
              <a:buNone/>
              <a:defRPr sz="2600"/>
            </a:lvl3pPr>
            <a:lvl4pPr marL="1489146" indent="0">
              <a:buNone/>
              <a:defRPr sz="2200"/>
            </a:lvl4pPr>
            <a:lvl5pPr marL="1985528" indent="0">
              <a:buNone/>
              <a:defRPr sz="2200"/>
            </a:lvl5pPr>
            <a:lvl6pPr marL="2481910" indent="0">
              <a:buNone/>
              <a:defRPr sz="2200"/>
            </a:lvl6pPr>
            <a:lvl7pPr marL="2978292" indent="0">
              <a:buNone/>
              <a:defRPr sz="2200"/>
            </a:lvl7pPr>
            <a:lvl8pPr marL="3474674" indent="0">
              <a:buNone/>
              <a:defRPr sz="2200"/>
            </a:lvl8pPr>
            <a:lvl9pPr marL="3971056" indent="0">
              <a:buNone/>
              <a:defRPr sz="2200"/>
            </a:lvl9pPr>
          </a:lstStyle>
          <a:p>
            <a:endParaRPr lang="en-US"/>
          </a:p>
        </p:txBody>
      </p:sp>
      <p:sp>
        <p:nvSpPr>
          <p:cNvPr id="4" name="Text Placeholder 3"/>
          <p:cNvSpPr>
            <a:spLocks noGrp="1"/>
          </p:cNvSpPr>
          <p:nvPr>
            <p:ph type="body" sz="half" idx="2"/>
          </p:nvPr>
        </p:nvSpPr>
        <p:spPr>
          <a:xfrm>
            <a:off x="1926710" y="5904072"/>
            <a:ext cx="5897880" cy="885348"/>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251536-D97A-42E3-A97F-E3209EB3A752}" type="datetimeFigureOut">
              <a:rPr lang="en-US" smtClean="0"/>
              <a:t>9/22/2021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C7DB3D-CE03-4BA8-BD5B-8759D2F7EF5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490" y="302102"/>
            <a:ext cx="8846820" cy="1257300"/>
          </a:xfrm>
          <a:prstGeom prst="rect">
            <a:avLst/>
          </a:prstGeom>
        </p:spPr>
        <p:txBody>
          <a:bodyPr vert="horz" lIns="99276" tIns="49638" rIns="99276" bIns="49638" rtlCol="0" anchor="ctr">
            <a:normAutofit/>
          </a:bodyPr>
          <a:lstStyle/>
          <a:p>
            <a:r>
              <a:rPr lang="en-US"/>
              <a:t>Click to edit Master title style</a:t>
            </a:r>
          </a:p>
        </p:txBody>
      </p:sp>
      <p:sp>
        <p:nvSpPr>
          <p:cNvPr id="3" name="Text Placeholder 2"/>
          <p:cNvSpPr>
            <a:spLocks noGrp="1"/>
          </p:cNvSpPr>
          <p:nvPr>
            <p:ph type="body" idx="1"/>
          </p:nvPr>
        </p:nvSpPr>
        <p:spPr>
          <a:xfrm>
            <a:off x="491490" y="1760221"/>
            <a:ext cx="8846820" cy="4978559"/>
          </a:xfrm>
          <a:prstGeom prst="rect">
            <a:avLst/>
          </a:prstGeom>
        </p:spPr>
        <p:txBody>
          <a:bodyPr vert="horz" lIns="99276" tIns="49638" rIns="99276" bIns="496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1490" y="6991985"/>
            <a:ext cx="2293620" cy="401638"/>
          </a:xfrm>
          <a:prstGeom prst="rect">
            <a:avLst/>
          </a:prstGeom>
        </p:spPr>
        <p:txBody>
          <a:bodyPr vert="horz" lIns="99276" tIns="49638" rIns="99276" bIns="49638" rtlCol="0" anchor="ctr"/>
          <a:lstStyle>
            <a:lvl1pPr algn="l">
              <a:defRPr sz="1300">
                <a:solidFill>
                  <a:schemeClr val="tx1">
                    <a:tint val="75000"/>
                  </a:schemeClr>
                </a:solidFill>
              </a:defRPr>
            </a:lvl1pPr>
          </a:lstStyle>
          <a:p>
            <a:fld id="{A3251536-D97A-42E3-A97F-E3209EB3A752}" type="datetimeFigureOut">
              <a:rPr lang="en-US" smtClean="0"/>
              <a:t>9/22/2021</a:t>
            </a:fld>
            <a:endParaRPr lang="en-US"/>
          </a:p>
        </p:txBody>
      </p:sp>
      <p:sp>
        <p:nvSpPr>
          <p:cNvPr id="5" name="Footer Placeholder 4"/>
          <p:cNvSpPr>
            <a:spLocks noGrp="1"/>
          </p:cNvSpPr>
          <p:nvPr>
            <p:ph type="ftr" sz="quarter" idx="3"/>
          </p:nvPr>
        </p:nvSpPr>
        <p:spPr>
          <a:xfrm>
            <a:off x="3358515" y="6991985"/>
            <a:ext cx="3112770" cy="401638"/>
          </a:xfrm>
          <a:prstGeom prst="rect">
            <a:avLst/>
          </a:prstGeom>
        </p:spPr>
        <p:txBody>
          <a:bodyPr vert="horz" lIns="99276" tIns="49638" rIns="99276" bIns="49638"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44690" y="6991985"/>
            <a:ext cx="2293620" cy="401638"/>
          </a:xfrm>
          <a:prstGeom prst="rect">
            <a:avLst/>
          </a:prstGeom>
        </p:spPr>
        <p:txBody>
          <a:bodyPr vert="horz" lIns="99276" tIns="49638" rIns="99276" bIns="49638" rtlCol="0" anchor="ctr"/>
          <a:lstStyle>
            <a:lvl1pPr algn="r">
              <a:defRPr sz="1300">
                <a:solidFill>
                  <a:schemeClr val="tx1">
                    <a:tint val="75000"/>
                  </a:schemeClr>
                </a:solidFill>
              </a:defRPr>
            </a:lvl1pPr>
          </a:lstStyle>
          <a:p>
            <a:fld id="{E8C7DB3D-CE03-4BA8-BD5B-8759D2F7EF5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764" rtl="0" eaLnBrk="1" latinLnBrk="0" hangingPunct="1">
        <a:spcBef>
          <a:spcPct val="0"/>
        </a:spcBef>
        <a:buNone/>
        <a:defRPr sz="4800" kern="1200">
          <a:solidFill>
            <a:schemeClr val="tx1"/>
          </a:solidFill>
          <a:latin typeface="+mj-lt"/>
          <a:ea typeface="+mj-ea"/>
          <a:cs typeface="+mj-cs"/>
        </a:defRPr>
      </a:lvl1pPr>
    </p:titleStyle>
    <p:body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1546" y="1427152"/>
            <a:ext cx="2809768" cy="448191"/>
          </a:xfrm>
          <a:prstGeom prst="rect">
            <a:avLst/>
          </a:prstGeom>
          <a:noFill/>
        </p:spPr>
        <p:txBody>
          <a:bodyPr wrap="square" lIns="108575" tIns="54288" rIns="108575" bIns="54288">
            <a:spAutoFit/>
          </a:bodyPr>
          <a:lstStyle/>
          <a:p>
            <a:pPr algn="ctr"/>
            <a:r>
              <a:rPr lang="en-US" sz="2200" b="1" dirty="0">
                <a:ln w="12700">
                  <a:solidFill>
                    <a:schemeClr val="tx1"/>
                  </a:solidFill>
                  <a:prstDash val="solid"/>
                </a:ln>
                <a:solidFill>
                  <a:srgbClr val="E2017B"/>
                </a:solidFill>
                <a:effectLst>
                  <a:outerShdw blurRad="41275" dist="20320" dir="1800000" algn="tl" rotWithShape="0">
                    <a:srgbClr val="000000">
                      <a:alpha val="40000"/>
                    </a:srgbClr>
                  </a:outerShdw>
                </a:effectLst>
                <a:latin typeface="BbPostureCheck"/>
                <a:cs typeface="BbPostureCheck"/>
              </a:rPr>
              <a:t> </a:t>
            </a:r>
            <a:endParaRPr lang="en-US" sz="2200" b="1" dirty="0">
              <a:ln w="12700">
                <a:solidFill>
                  <a:schemeClr val="tx1"/>
                </a:solidFill>
                <a:prstDash val="solid"/>
              </a:ln>
              <a:solidFill>
                <a:srgbClr val="D80576"/>
              </a:solidFill>
              <a:effectLst>
                <a:outerShdw blurRad="41275" dist="20320" dir="1800000" algn="tl" rotWithShape="0">
                  <a:srgbClr val="000000">
                    <a:alpha val="40000"/>
                  </a:srgbClr>
                </a:outerShdw>
              </a:effectLst>
              <a:latin typeface="BbPostureCheck"/>
              <a:cs typeface="BbPostureCheck"/>
            </a:endParaRPr>
          </a:p>
        </p:txBody>
      </p:sp>
      <p:sp>
        <p:nvSpPr>
          <p:cNvPr id="8" name="TextBox 7"/>
          <p:cNvSpPr txBox="1"/>
          <p:nvPr/>
        </p:nvSpPr>
        <p:spPr>
          <a:xfrm>
            <a:off x="3660288" y="6424815"/>
            <a:ext cx="2691836" cy="892552"/>
          </a:xfrm>
          <a:prstGeom prst="rect">
            <a:avLst/>
          </a:prstGeom>
          <a:noFill/>
        </p:spPr>
        <p:txBody>
          <a:bodyPr wrap="square" rtlCol="0">
            <a:spAutoFit/>
          </a:bodyPr>
          <a:lstStyle/>
          <a:p>
            <a:r>
              <a:rPr lang="en-US" sz="1300" dirty="0">
                <a:latin typeface="GBKamala"/>
                <a:cs typeface="GBKamala"/>
              </a:rPr>
              <a:t>Foster Village Elementary</a:t>
            </a:r>
          </a:p>
          <a:p>
            <a:r>
              <a:rPr lang="en-US" sz="1300" dirty="0">
                <a:latin typeface="GBKamala"/>
                <a:cs typeface="GBKamala"/>
              </a:rPr>
              <a:t>6800 Springdale Lane</a:t>
            </a:r>
          </a:p>
          <a:p>
            <a:r>
              <a:rPr lang="en-US" sz="1300" dirty="0">
                <a:latin typeface="GBKamala"/>
                <a:cs typeface="GBKamala"/>
              </a:rPr>
              <a:t>North Richland Hills, TX 76148</a:t>
            </a:r>
          </a:p>
          <a:p>
            <a:r>
              <a:rPr lang="en-US" sz="1300" dirty="0">
                <a:latin typeface="GBKamala"/>
                <a:cs typeface="GBKamala"/>
              </a:rPr>
              <a:t>817-547-3100</a:t>
            </a:r>
          </a:p>
        </p:txBody>
      </p:sp>
      <p:sp>
        <p:nvSpPr>
          <p:cNvPr id="15" name="TextBox 14"/>
          <p:cNvSpPr txBox="1"/>
          <p:nvPr/>
        </p:nvSpPr>
        <p:spPr>
          <a:xfrm>
            <a:off x="3488614" y="922064"/>
            <a:ext cx="2863510" cy="1290291"/>
          </a:xfrm>
          <a:prstGeom prst="rect">
            <a:avLst/>
          </a:prstGeom>
          <a:noFill/>
        </p:spPr>
        <p:txBody>
          <a:bodyPr wrap="square" lIns="89091" tIns="44546" rIns="89091" bIns="44546" rtlCol="0">
            <a:spAutoFit/>
          </a:bodyPr>
          <a:lstStyle/>
          <a:p>
            <a:r>
              <a:rPr lang="en-US" sz="1300" dirty="0">
                <a:latin typeface="GBFrida"/>
                <a:cs typeface="GBFrida"/>
              </a:rPr>
              <a:t>Foster Village Elementary is nestled into the a quiet neighborhood in the city of North Richland Hills.  Our campus works hard together to create strong and happy futures for our learners.</a:t>
            </a:r>
          </a:p>
        </p:txBody>
      </p:sp>
      <p:sp>
        <p:nvSpPr>
          <p:cNvPr id="19" name="TextBox 18"/>
          <p:cNvSpPr txBox="1"/>
          <p:nvPr/>
        </p:nvSpPr>
        <p:spPr>
          <a:xfrm>
            <a:off x="139912" y="665840"/>
            <a:ext cx="2965078" cy="1633130"/>
          </a:xfrm>
          <a:prstGeom prst="rect">
            <a:avLst/>
          </a:prstGeom>
          <a:noFill/>
        </p:spPr>
        <p:txBody>
          <a:bodyPr wrap="square" lIns="108575" tIns="54288" rIns="108575" bIns="54288" rtlCol="0">
            <a:spAutoFit/>
          </a:bodyPr>
          <a:lstStyle/>
          <a:p>
            <a:pPr algn="ctr"/>
            <a:r>
              <a:rPr lang="en-US" sz="3300" b="1" dirty="0">
                <a:ln w="12700">
                  <a:solidFill>
                    <a:schemeClr val="tx1"/>
                  </a:solidFill>
                  <a:prstDash val="solid"/>
                </a:ln>
                <a:solidFill>
                  <a:srgbClr val="91C72E"/>
                </a:solidFill>
                <a:effectLst>
                  <a:outerShdw blurRad="41275" dist="20320" dir="1800000" algn="tl" rotWithShape="0">
                    <a:srgbClr val="000000">
                      <a:alpha val="40000"/>
                    </a:srgbClr>
                  </a:outerShdw>
                </a:effectLst>
                <a:latin typeface="Arial Black" panose="020B0A04020102020204" pitchFamily="34" charset="0"/>
                <a:ea typeface="GBNancy" panose="020B0604020202020204" charset="0"/>
                <a:cs typeface="BbPostureCheck"/>
              </a:rPr>
              <a:t>Foster Village Elementary</a:t>
            </a:r>
            <a:endParaRPr lang="en-US" sz="3300" b="1" dirty="0">
              <a:ln w="12700">
                <a:solidFill>
                  <a:schemeClr val="tx1"/>
                </a:solidFill>
                <a:prstDash val="solid"/>
              </a:ln>
              <a:solidFill>
                <a:srgbClr val="D80576"/>
              </a:solidFill>
              <a:effectLst>
                <a:outerShdw blurRad="41275" dist="20320" dir="1800000" algn="tl" rotWithShape="0">
                  <a:srgbClr val="000000">
                    <a:alpha val="40000"/>
                  </a:srgbClr>
                </a:outerShdw>
              </a:effectLst>
              <a:latin typeface="Arial Black" panose="020B0A04020102020204" pitchFamily="34" charset="0"/>
              <a:ea typeface="GBNancy" panose="020B0604020202020204" charset="0"/>
              <a:cs typeface="BbPostureCheck"/>
            </a:endParaRPr>
          </a:p>
        </p:txBody>
      </p:sp>
      <p:sp>
        <p:nvSpPr>
          <p:cNvPr id="22" name="Rectangle 21"/>
          <p:cNvSpPr/>
          <p:nvPr/>
        </p:nvSpPr>
        <p:spPr>
          <a:xfrm>
            <a:off x="61899" y="5153495"/>
            <a:ext cx="3121105" cy="451080"/>
          </a:xfrm>
          <a:prstGeom prst="rect">
            <a:avLst/>
          </a:prstGeom>
          <a:solidFill>
            <a:srgbClr val="92D050"/>
          </a:solidFill>
        </p:spPr>
        <p:txBody>
          <a:bodyPr wrap="square" lIns="111438" tIns="55719" rIns="111438" bIns="55719">
            <a:spAutoFit/>
          </a:bodyPr>
          <a:lstStyle/>
          <a:p>
            <a:pPr algn="ctr"/>
            <a:r>
              <a:rPr lang="en-US" sz="2200" b="1" dirty="0">
                <a:ln w="12700">
                  <a:solidFill>
                    <a:schemeClr val="tx1"/>
                  </a:solidFill>
                  <a:prstDash val="solid"/>
                </a:ln>
                <a:solidFill>
                  <a:schemeClr val="bg1"/>
                </a:solidFill>
                <a:effectLst>
                  <a:outerShdw blurRad="41275" dist="20320" dir="1800000" algn="tl" rotWithShape="0">
                    <a:srgbClr val="000000">
                      <a:alpha val="40000"/>
                    </a:srgbClr>
                  </a:outerShdw>
                </a:effectLst>
                <a:latin typeface="GBNancy" panose="020B0604020202020204" charset="0"/>
                <a:ea typeface="GBNancy" panose="020B0604020202020204" charset="0"/>
                <a:cs typeface="GBWendyBold"/>
              </a:rPr>
              <a:t>Better Together</a:t>
            </a:r>
          </a:p>
        </p:txBody>
      </p:sp>
      <p:grpSp>
        <p:nvGrpSpPr>
          <p:cNvPr id="24" name="Group 23"/>
          <p:cNvGrpSpPr/>
          <p:nvPr/>
        </p:nvGrpSpPr>
        <p:grpSpPr>
          <a:xfrm>
            <a:off x="3669227" y="2497199"/>
            <a:ext cx="2442394" cy="147514"/>
            <a:chOff x="323571" y="2506468"/>
            <a:chExt cx="6075680" cy="286087"/>
          </a:xfrm>
          <a:solidFill>
            <a:srgbClr val="D80576"/>
          </a:solidFill>
        </p:grpSpPr>
        <p:grpSp>
          <p:nvGrpSpPr>
            <p:cNvPr id="25" name="Group 72"/>
            <p:cNvGrpSpPr/>
            <p:nvPr/>
          </p:nvGrpSpPr>
          <p:grpSpPr>
            <a:xfrm>
              <a:off x="323571" y="2506468"/>
              <a:ext cx="1747520" cy="267374"/>
              <a:chOff x="354051" y="2245268"/>
              <a:chExt cx="1747520" cy="267374"/>
            </a:xfrm>
            <a:grpFill/>
          </p:grpSpPr>
          <p:sp>
            <p:nvSpPr>
              <p:cNvPr id="34" name="Oval 33"/>
              <p:cNvSpPr/>
              <p:nvPr/>
            </p:nvSpPr>
            <p:spPr>
              <a:xfrm>
                <a:off x="354051"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1053633"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787186"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6" name="Group 73"/>
            <p:cNvGrpSpPr/>
            <p:nvPr/>
          </p:nvGrpSpPr>
          <p:grpSpPr>
            <a:xfrm>
              <a:off x="2488827" y="2525179"/>
              <a:ext cx="1747520" cy="267376"/>
              <a:chOff x="354051" y="2245266"/>
              <a:chExt cx="1747520" cy="267376"/>
            </a:xfrm>
            <a:grpFill/>
          </p:grpSpPr>
          <p:sp>
            <p:nvSpPr>
              <p:cNvPr id="31" name="Oval 30"/>
              <p:cNvSpPr/>
              <p:nvPr/>
            </p:nvSpPr>
            <p:spPr>
              <a:xfrm>
                <a:off x="354051" y="2245266"/>
                <a:ext cx="314384"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1053633"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1787186"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74"/>
            <p:cNvGrpSpPr/>
            <p:nvPr/>
          </p:nvGrpSpPr>
          <p:grpSpPr>
            <a:xfrm>
              <a:off x="4651731" y="2525181"/>
              <a:ext cx="1747520" cy="267374"/>
              <a:chOff x="354051" y="2245268"/>
              <a:chExt cx="1747520" cy="267374"/>
            </a:xfrm>
            <a:grpFill/>
          </p:grpSpPr>
          <p:sp>
            <p:nvSpPr>
              <p:cNvPr id="28" name="Oval 27"/>
              <p:cNvSpPr/>
              <p:nvPr/>
            </p:nvSpPr>
            <p:spPr>
              <a:xfrm>
                <a:off x="354051"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1053633"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1787186" y="2245268"/>
                <a:ext cx="314385" cy="267374"/>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 name="TextBox 36"/>
          <p:cNvSpPr txBox="1"/>
          <p:nvPr/>
        </p:nvSpPr>
        <p:spPr>
          <a:xfrm>
            <a:off x="3571315" y="313083"/>
            <a:ext cx="2793764" cy="705515"/>
          </a:xfrm>
          <a:prstGeom prst="rect">
            <a:avLst/>
          </a:prstGeom>
          <a:noFill/>
        </p:spPr>
        <p:txBody>
          <a:bodyPr wrap="square" lIns="89091" tIns="44546" rIns="89091" bIns="44546" rtlCol="0">
            <a:spAutoFit/>
          </a:bodyPr>
          <a:lstStyle/>
          <a:p>
            <a:pPr algn="ctr"/>
            <a:r>
              <a:rPr lang="en-US" sz="2000" dirty="0">
                <a:latin typeface="BbPostureCheck"/>
                <a:cs typeface="BbPostureCheck"/>
              </a:rPr>
              <a:t>Foster Village Elementary</a:t>
            </a:r>
          </a:p>
        </p:txBody>
      </p:sp>
      <p:sp>
        <p:nvSpPr>
          <p:cNvPr id="38" name="TextBox 37"/>
          <p:cNvSpPr txBox="1"/>
          <p:nvPr/>
        </p:nvSpPr>
        <p:spPr>
          <a:xfrm>
            <a:off x="3588599" y="2898511"/>
            <a:ext cx="2653503" cy="2706063"/>
          </a:xfrm>
          <a:prstGeom prst="rect">
            <a:avLst/>
          </a:prstGeom>
          <a:noFill/>
        </p:spPr>
        <p:txBody>
          <a:bodyPr wrap="square" lIns="89091" tIns="44546" rIns="89091" bIns="44546" rtlCol="0">
            <a:spAutoFit/>
          </a:bodyPr>
          <a:lstStyle/>
          <a:p>
            <a:pPr algn="ctr"/>
            <a:r>
              <a:rPr lang="en-US" b="1" dirty="0">
                <a:latin typeface="BbPostureCheck"/>
                <a:cs typeface="BbPostureCheck"/>
              </a:rPr>
              <a:t>Foster Village Elementary Mission</a:t>
            </a:r>
            <a:endParaRPr lang="en-US" dirty="0"/>
          </a:p>
          <a:p>
            <a:r>
              <a:rPr lang="en-US" sz="1400" dirty="0">
                <a:latin typeface="GBFrida" panose="020B0604020202020204" charset="0"/>
                <a:ea typeface="GBFrida" panose="020B0604020202020204" charset="0"/>
              </a:rPr>
              <a:t>Preparing young minds to become productive members of society while providing a safe environment for growth and success today.</a:t>
            </a:r>
          </a:p>
          <a:p>
            <a:br>
              <a:rPr lang="en-US" dirty="0"/>
            </a:br>
            <a:endParaRPr lang="en-US" sz="2000" b="1" dirty="0">
              <a:latin typeface="BbPostureCheck"/>
              <a:cs typeface="BbPostureCheck"/>
            </a:endParaRPr>
          </a:p>
        </p:txBody>
      </p:sp>
      <p:sp>
        <p:nvSpPr>
          <p:cNvPr id="40" name="TextBox 39"/>
          <p:cNvSpPr txBox="1"/>
          <p:nvPr/>
        </p:nvSpPr>
        <p:spPr>
          <a:xfrm>
            <a:off x="3614570" y="6178482"/>
            <a:ext cx="2664766" cy="338554"/>
          </a:xfrm>
          <a:prstGeom prst="rect">
            <a:avLst/>
          </a:prstGeom>
          <a:noFill/>
        </p:spPr>
        <p:txBody>
          <a:bodyPr wrap="square" rtlCol="0">
            <a:spAutoFit/>
          </a:bodyPr>
          <a:lstStyle/>
          <a:p>
            <a:r>
              <a:rPr lang="en-US" sz="1600" dirty="0">
                <a:latin typeface="BbPostureCheck" panose="020B0604020202020204" charset="0"/>
                <a:ea typeface="BbPostureCheck" panose="020B0604020202020204" charset="0"/>
                <a:cs typeface="GBKamala"/>
              </a:rPr>
              <a:t>Contact Information</a:t>
            </a:r>
          </a:p>
        </p:txBody>
      </p:sp>
      <p:grpSp>
        <p:nvGrpSpPr>
          <p:cNvPr id="43" name="Group 42"/>
          <p:cNvGrpSpPr/>
          <p:nvPr/>
        </p:nvGrpSpPr>
        <p:grpSpPr>
          <a:xfrm>
            <a:off x="3694153" y="5530817"/>
            <a:ext cx="2442394" cy="147514"/>
            <a:chOff x="323571" y="2506468"/>
            <a:chExt cx="6075680" cy="286087"/>
          </a:xfrm>
          <a:solidFill>
            <a:srgbClr val="FFC000"/>
          </a:solidFill>
        </p:grpSpPr>
        <p:grpSp>
          <p:nvGrpSpPr>
            <p:cNvPr id="44" name="Group 85"/>
            <p:cNvGrpSpPr/>
            <p:nvPr/>
          </p:nvGrpSpPr>
          <p:grpSpPr>
            <a:xfrm>
              <a:off x="323571" y="2506468"/>
              <a:ext cx="1747520" cy="267374"/>
              <a:chOff x="354051" y="2245268"/>
              <a:chExt cx="1747520" cy="267374"/>
            </a:xfrm>
            <a:grpFill/>
          </p:grpSpPr>
          <p:sp>
            <p:nvSpPr>
              <p:cNvPr id="53" name="Oval 52"/>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86"/>
            <p:cNvGrpSpPr/>
            <p:nvPr/>
          </p:nvGrpSpPr>
          <p:grpSpPr>
            <a:xfrm>
              <a:off x="2488827" y="2525181"/>
              <a:ext cx="1747520" cy="267374"/>
              <a:chOff x="354051" y="2245268"/>
              <a:chExt cx="1747520" cy="267374"/>
            </a:xfrm>
            <a:grpFill/>
          </p:grpSpPr>
          <p:sp>
            <p:nvSpPr>
              <p:cNvPr id="50" name="Oval 49"/>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87"/>
            <p:cNvGrpSpPr/>
            <p:nvPr/>
          </p:nvGrpSpPr>
          <p:grpSpPr>
            <a:xfrm>
              <a:off x="4651731" y="2525181"/>
              <a:ext cx="1747520" cy="267374"/>
              <a:chOff x="354051" y="2245268"/>
              <a:chExt cx="1747520" cy="267374"/>
            </a:xfrm>
            <a:grpFill/>
          </p:grpSpPr>
          <p:sp>
            <p:nvSpPr>
              <p:cNvPr id="47" name="Oval 46"/>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6934230" y="6931579"/>
            <a:ext cx="2442394" cy="147514"/>
            <a:chOff x="323571" y="2506468"/>
            <a:chExt cx="6075680" cy="286087"/>
          </a:xfrm>
          <a:solidFill>
            <a:srgbClr val="92D050"/>
          </a:solidFill>
        </p:grpSpPr>
        <p:grpSp>
          <p:nvGrpSpPr>
            <p:cNvPr id="57" name="Group 98"/>
            <p:cNvGrpSpPr/>
            <p:nvPr/>
          </p:nvGrpSpPr>
          <p:grpSpPr>
            <a:xfrm>
              <a:off x="323571" y="2506468"/>
              <a:ext cx="1747520" cy="267374"/>
              <a:chOff x="354051" y="2245268"/>
              <a:chExt cx="1747520" cy="267374"/>
            </a:xfrm>
            <a:grpFill/>
          </p:grpSpPr>
          <p:sp>
            <p:nvSpPr>
              <p:cNvPr id="66" name="Oval 65"/>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99"/>
            <p:cNvGrpSpPr/>
            <p:nvPr/>
          </p:nvGrpSpPr>
          <p:grpSpPr>
            <a:xfrm>
              <a:off x="2488827" y="2525181"/>
              <a:ext cx="1747520" cy="267374"/>
              <a:chOff x="354051" y="2245268"/>
              <a:chExt cx="1747520" cy="267374"/>
            </a:xfrm>
            <a:grpFill/>
          </p:grpSpPr>
          <p:sp>
            <p:nvSpPr>
              <p:cNvPr id="63" name="Oval 62"/>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100"/>
            <p:cNvGrpSpPr/>
            <p:nvPr/>
          </p:nvGrpSpPr>
          <p:grpSpPr>
            <a:xfrm>
              <a:off x="4651731" y="2525181"/>
              <a:ext cx="1747520" cy="267374"/>
              <a:chOff x="354051" y="2245268"/>
              <a:chExt cx="1747520" cy="267374"/>
            </a:xfrm>
            <a:grpFill/>
          </p:grpSpPr>
          <p:sp>
            <p:nvSpPr>
              <p:cNvPr id="60" name="Oval 59"/>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70" name="TextBox 69"/>
          <p:cNvSpPr txBox="1"/>
          <p:nvPr/>
        </p:nvSpPr>
        <p:spPr>
          <a:xfrm>
            <a:off x="6790485" y="1077450"/>
            <a:ext cx="2805295" cy="6309420"/>
          </a:xfrm>
          <a:prstGeom prst="rect">
            <a:avLst/>
          </a:prstGeom>
          <a:noFill/>
        </p:spPr>
        <p:txBody>
          <a:bodyPr wrap="square" rtlCol="0">
            <a:spAutoFit/>
          </a:bodyPr>
          <a:lstStyle/>
          <a:p>
            <a:r>
              <a:rPr lang="en-US" sz="2000" b="1" dirty="0">
                <a:latin typeface="BbPostureCheck"/>
                <a:cs typeface="BbPostureCheck"/>
              </a:rPr>
              <a:t>Goals</a:t>
            </a:r>
            <a:endParaRPr lang="en-US" sz="1000" b="1" dirty="0">
              <a:latin typeface="BbPostureCheck"/>
              <a:cs typeface="BbPostureCheck"/>
            </a:endParaRP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Foster Village Elementary will promote two way communication between home and school</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Parents, families, educators, and community members assist in improving student achievement by supporting family involvement in the education of their children</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FVE will provide a safe and open atmosphere for parents and families to visit the school and to actively encourage family support and assistance for school programs</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FVE staff will develop and deliver timely information and training to parents</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FVE will respond to such barriers as language, culture, education levels and work schedules of parents and families that may limit opportunities to participate fully in the education of their children</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Parents and families support their children’s learning at home and in school and serve as their children’s advocate</a:t>
            </a:r>
          </a:p>
          <a:p>
            <a:pPr marL="171450" lvl="0" indent="-171450">
              <a:buFont typeface="Wingdings" panose="05000000000000000000" pitchFamily="2" charset="2"/>
              <a:buChar char="v"/>
            </a:pPr>
            <a:r>
              <a:rPr lang="en-US" sz="1200" dirty="0">
                <a:latin typeface="GBFrida" panose="020B0604020202020204" charset="0"/>
                <a:ea typeface="GBFrida" panose="020B0604020202020204" charset="0"/>
              </a:rPr>
              <a:t>FVE will disseminate information to parents on all required Title 1 notifications</a:t>
            </a:r>
          </a:p>
          <a:p>
            <a:r>
              <a:rPr lang="en-US" sz="1200" dirty="0">
                <a:latin typeface="GBFrida" panose="020B0604020202020204" charset="0"/>
                <a:ea typeface="GBFrida" panose="020B0604020202020204" charset="0"/>
              </a:rPr>
              <a:t> </a:t>
            </a:r>
          </a:p>
          <a:p>
            <a:br>
              <a:rPr lang="en-US" sz="1200" dirty="0">
                <a:latin typeface="GBFrida" panose="020B0604020202020204" charset="0"/>
                <a:ea typeface="GBFrida" panose="020B0604020202020204" charset="0"/>
              </a:rPr>
            </a:br>
            <a:endParaRPr lang="en-US" sz="1200" b="1" dirty="0">
              <a:latin typeface="GBFrida" panose="020B0604020202020204" charset="0"/>
              <a:ea typeface="GBFrida" panose="020B0604020202020204" charset="0"/>
              <a:cs typeface="BbPostureCheck"/>
            </a:endParaRPr>
          </a:p>
        </p:txBody>
      </p:sp>
      <p:sp>
        <p:nvSpPr>
          <p:cNvPr id="6" name="TextBox 5"/>
          <p:cNvSpPr txBox="1"/>
          <p:nvPr/>
        </p:nvSpPr>
        <p:spPr>
          <a:xfrm>
            <a:off x="262391" y="5989673"/>
            <a:ext cx="2645218" cy="1015663"/>
          </a:xfrm>
          <a:prstGeom prst="rect">
            <a:avLst/>
          </a:prstGeom>
          <a:noFill/>
        </p:spPr>
        <p:txBody>
          <a:bodyPr wrap="square" rtlCol="0">
            <a:spAutoFit/>
          </a:bodyPr>
          <a:lstStyle/>
          <a:p>
            <a:pPr algn="ctr"/>
            <a:r>
              <a:rPr lang="en-US" b="1" dirty="0">
                <a:latin typeface="GBFrida" panose="020B0604020202020204" charset="0"/>
                <a:ea typeface="GBFrida" panose="020B0604020202020204" charset="0"/>
              </a:rPr>
              <a:t>Caring </a:t>
            </a:r>
          </a:p>
          <a:p>
            <a:pPr algn="ctr"/>
            <a:r>
              <a:rPr lang="en-US" b="1" dirty="0">
                <a:latin typeface="GBFrida" panose="020B0604020202020204" charset="0"/>
                <a:ea typeface="GBFrida" panose="020B0604020202020204" charset="0"/>
              </a:rPr>
              <a:t>Collaborative</a:t>
            </a:r>
          </a:p>
          <a:p>
            <a:pPr algn="ctr"/>
            <a:r>
              <a:rPr lang="en-US" b="1" dirty="0">
                <a:latin typeface="GBFrida" panose="020B0604020202020204" charset="0"/>
                <a:ea typeface="GBFrida" panose="020B0604020202020204" charset="0"/>
              </a:rPr>
              <a:t>Community</a:t>
            </a:r>
            <a:endParaRPr lang="en-US" dirty="0">
              <a:latin typeface="GBFrida" panose="020B0604020202020204" charset="0"/>
              <a:ea typeface="GBFrida" panose="020B060402020202020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014" y="2370579"/>
            <a:ext cx="2391709" cy="25551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1546" y="1427152"/>
            <a:ext cx="2809768" cy="448191"/>
          </a:xfrm>
          <a:prstGeom prst="rect">
            <a:avLst/>
          </a:prstGeom>
          <a:noFill/>
        </p:spPr>
        <p:txBody>
          <a:bodyPr wrap="square" lIns="108575" tIns="54288" rIns="108575" bIns="54288">
            <a:spAutoFit/>
          </a:bodyPr>
          <a:lstStyle/>
          <a:p>
            <a:pPr algn="ctr"/>
            <a:r>
              <a:rPr lang="en-US" sz="2200" b="1" dirty="0">
                <a:ln w="12700">
                  <a:solidFill>
                    <a:schemeClr val="tx1"/>
                  </a:solidFill>
                  <a:prstDash val="solid"/>
                </a:ln>
                <a:solidFill>
                  <a:srgbClr val="E2017B"/>
                </a:solidFill>
                <a:effectLst>
                  <a:outerShdw blurRad="41275" dist="20320" dir="1800000" algn="tl" rotWithShape="0">
                    <a:srgbClr val="000000">
                      <a:alpha val="40000"/>
                    </a:srgbClr>
                  </a:outerShdw>
                </a:effectLst>
                <a:latin typeface="BbPostureCheck"/>
                <a:cs typeface="BbPostureCheck"/>
              </a:rPr>
              <a:t> </a:t>
            </a:r>
            <a:endParaRPr lang="en-US" sz="2200" b="1" dirty="0">
              <a:ln w="12700">
                <a:solidFill>
                  <a:schemeClr val="tx1"/>
                </a:solidFill>
                <a:prstDash val="solid"/>
              </a:ln>
              <a:solidFill>
                <a:srgbClr val="D80576"/>
              </a:solidFill>
              <a:effectLst>
                <a:outerShdw blurRad="41275" dist="20320" dir="1800000" algn="tl" rotWithShape="0">
                  <a:srgbClr val="000000">
                    <a:alpha val="40000"/>
                  </a:srgbClr>
                </a:outerShdw>
              </a:effectLst>
              <a:latin typeface="BbPostureCheck"/>
              <a:cs typeface="BbPostureCheck"/>
            </a:endParaRPr>
          </a:p>
        </p:txBody>
      </p:sp>
      <p:sp>
        <p:nvSpPr>
          <p:cNvPr id="15" name="TextBox 14"/>
          <p:cNvSpPr txBox="1"/>
          <p:nvPr/>
        </p:nvSpPr>
        <p:spPr>
          <a:xfrm>
            <a:off x="3566444" y="1032809"/>
            <a:ext cx="2688015" cy="5922328"/>
          </a:xfrm>
          <a:prstGeom prst="rect">
            <a:avLst/>
          </a:prstGeom>
          <a:noFill/>
        </p:spPr>
        <p:txBody>
          <a:bodyPr wrap="square" lIns="89091" tIns="44546" rIns="89091" bIns="44546" rtlCol="0">
            <a:spAutoFit/>
          </a:bodyPr>
          <a:lstStyle/>
          <a:p>
            <a:r>
              <a:rPr lang="en-US" sz="1200" b="1" dirty="0">
                <a:latin typeface="GBFrida"/>
                <a:cs typeface="GBFrida"/>
              </a:rPr>
              <a:t>FVE has a responsibility to:</a:t>
            </a:r>
          </a:p>
          <a:p>
            <a:pPr marL="285750" lvl="0" indent="-285750">
              <a:buFont typeface="Wingdings" panose="05000000000000000000" pitchFamily="2" charset="2"/>
              <a:buChar char="v"/>
            </a:pPr>
            <a:r>
              <a:rPr lang="en-US" sz="1100" dirty="0">
                <a:latin typeface="GBFrida" panose="020B0604020202020204" charset="0"/>
                <a:ea typeface="GBFrida" panose="020B0604020202020204" charset="0"/>
              </a:rPr>
              <a:t>Implement high-quality curriculum and instruction in a supportive and effective learning environment</a:t>
            </a:r>
          </a:p>
          <a:p>
            <a:pPr marL="285750" lvl="0" indent="-285750">
              <a:buFont typeface="Wingdings" panose="05000000000000000000" pitchFamily="2" charset="2"/>
              <a:buChar char="v"/>
            </a:pPr>
            <a:r>
              <a:rPr lang="en-US" sz="1100" dirty="0">
                <a:latin typeface="GBFrida" panose="020B0604020202020204" charset="0"/>
                <a:ea typeface="GBFrida" panose="020B0604020202020204" charset="0"/>
              </a:rPr>
              <a:t>Provide frequent reports to parents on their child’s progress</a:t>
            </a:r>
          </a:p>
          <a:p>
            <a:pPr marL="285750" indent="-285750">
              <a:buFont typeface="Wingdings" panose="05000000000000000000" pitchFamily="2" charset="2"/>
              <a:buChar char="v"/>
            </a:pPr>
            <a:r>
              <a:rPr lang="en-US" sz="1100" dirty="0">
                <a:latin typeface="GBFrida"/>
                <a:cs typeface="GBFrida"/>
              </a:rPr>
              <a:t>Respecting differences of students and families</a:t>
            </a:r>
          </a:p>
          <a:p>
            <a:pPr marL="285750" indent="-285750">
              <a:buFont typeface="Wingdings" panose="05000000000000000000" pitchFamily="2" charset="2"/>
              <a:buChar char="v"/>
            </a:pPr>
            <a:r>
              <a:rPr lang="en-US" sz="1100" dirty="0">
                <a:latin typeface="GBFrida"/>
                <a:cs typeface="GBFrida"/>
              </a:rPr>
              <a:t>Providing an open line of communication between school and parents</a:t>
            </a:r>
          </a:p>
          <a:p>
            <a:pPr marL="285750" indent="-285750">
              <a:buFont typeface="Wingdings" panose="05000000000000000000" pitchFamily="2" charset="2"/>
              <a:buChar char="v"/>
            </a:pPr>
            <a:r>
              <a:rPr lang="en-US" sz="1100" dirty="0">
                <a:latin typeface="GBFrida"/>
                <a:cs typeface="GBFrida"/>
              </a:rPr>
              <a:t>Helping learners resolve conflict positively</a:t>
            </a:r>
          </a:p>
          <a:p>
            <a:pPr marL="285750" lvl="0" indent="-285750">
              <a:buFont typeface="Wingdings" panose="05000000000000000000" pitchFamily="2" charset="2"/>
              <a:buChar char="v"/>
            </a:pPr>
            <a:r>
              <a:rPr lang="en-US" sz="1100" dirty="0">
                <a:latin typeface="GBFrida" panose="020B0604020202020204" charset="0"/>
                <a:ea typeface="GBFrida" panose="020B0604020202020204" charset="0"/>
              </a:rPr>
              <a:t>Offer parents reasonable access to staff, opportunities to volunteer and participate in their child’s class, and observation of classroom activities</a:t>
            </a:r>
          </a:p>
          <a:p>
            <a:pPr marL="285750" lvl="0" indent="-285750">
              <a:buFont typeface="Wingdings" panose="05000000000000000000" pitchFamily="2" charset="2"/>
              <a:buChar char="v"/>
            </a:pPr>
            <a:endParaRPr lang="en-US" sz="1100" dirty="0">
              <a:latin typeface="GBFrida" panose="020B0604020202020204" charset="0"/>
              <a:ea typeface="GBFrida" panose="020B0604020202020204" charset="0"/>
            </a:endParaRPr>
          </a:p>
          <a:p>
            <a:r>
              <a:rPr lang="en-US" sz="1200" b="1" dirty="0">
                <a:latin typeface="GBFrida" panose="020B0604020202020204" charset="0"/>
                <a:ea typeface="GBFrida" panose="020B0604020202020204" charset="0"/>
                <a:cs typeface="GBFrida"/>
              </a:rPr>
              <a:t>Parent(s) responsibilities to support their child’s learning include:</a:t>
            </a:r>
          </a:p>
          <a:p>
            <a:pPr marL="171450" lvl="0" indent="-171450">
              <a:buFont typeface="Wingdings" panose="05000000000000000000" pitchFamily="2" charset="2"/>
              <a:buChar char="v"/>
            </a:pPr>
            <a:r>
              <a:rPr lang="en-US" sz="1100" dirty="0">
                <a:latin typeface="GBFrida" panose="020B0604020202020204" charset="0"/>
                <a:ea typeface="GBFrida" panose="020B0604020202020204" charset="0"/>
              </a:rPr>
              <a:t>Ensuring regular attendance</a:t>
            </a:r>
          </a:p>
          <a:p>
            <a:pPr marL="171450" lvl="0" indent="-171450">
              <a:buFont typeface="Wingdings" panose="05000000000000000000" pitchFamily="2" charset="2"/>
              <a:buChar char="v"/>
            </a:pPr>
            <a:r>
              <a:rPr lang="en-US" sz="1100" dirty="0">
                <a:latin typeface="GBFrida" panose="020B0604020202020204" charset="0"/>
                <a:ea typeface="GBFrida" panose="020B0604020202020204" charset="0"/>
              </a:rPr>
              <a:t>Participating in decisions related to their child’s education</a:t>
            </a:r>
          </a:p>
          <a:p>
            <a:pPr marL="171450" lvl="0" indent="-171450">
              <a:buFont typeface="Wingdings" panose="05000000000000000000" pitchFamily="2" charset="2"/>
              <a:buChar char="v"/>
            </a:pPr>
            <a:r>
              <a:rPr lang="en-US" sz="1100" dirty="0">
                <a:latin typeface="GBFrida" panose="020B0604020202020204" charset="0"/>
                <a:ea typeface="GBFrida" panose="020B0604020202020204" charset="0"/>
              </a:rPr>
              <a:t>Monitoring positive use of extracurricular time, establishing healthy habits, and modeling literacy at home</a:t>
            </a:r>
          </a:p>
          <a:p>
            <a:pPr marL="171450" lvl="0" indent="-171450">
              <a:buFont typeface="Wingdings" panose="05000000000000000000" pitchFamily="2" charset="2"/>
              <a:buChar char="v"/>
            </a:pPr>
            <a:r>
              <a:rPr lang="en-US" sz="1100" dirty="0">
                <a:latin typeface="GBFrida" panose="020B0604020202020204" charset="0"/>
                <a:ea typeface="GBFrida" panose="020B0604020202020204" charset="0"/>
              </a:rPr>
              <a:t>Completing an online volunteer registration form and volunteering on campus, whenever practical</a:t>
            </a:r>
          </a:p>
          <a:p>
            <a:pPr marL="171450" lvl="0" indent="-171450">
              <a:buFont typeface="Wingdings" panose="05000000000000000000" pitchFamily="2" charset="2"/>
              <a:buChar char="v"/>
            </a:pPr>
            <a:r>
              <a:rPr lang="en-US" sz="1100" dirty="0">
                <a:latin typeface="GBFrida" panose="020B0604020202020204" charset="0"/>
                <a:ea typeface="GBFrida" panose="020B0604020202020204" charset="0"/>
              </a:rPr>
              <a:t>Initiating and responding to school communications</a:t>
            </a:r>
          </a:p>
          <a:p>
            <a:endParaRPr lang="en-US" sz="1300" dirty="0">
              <a:latin typeface="GBFrida"/>
              <a:cs typeface="GBFrida"/>
            </a:endParaRPr>
          </a:p>
        </p:txBody>
      </p:sp>
      <p:sp>
        <p:nvSpPr>
          <p:cNvPr id="37" name="TextBox 36"/>
          <p:cNvSpPr txBox="1"/>
          <p:nvPr/>
        </p:nvSpPr>
        <p:spPr>
          <a:xfrm>
            <a:off x="3869090" y="192614"/>
            <a:ext cx="2793764" cy="705515"/>
          </a:xfrm>
          <a:prstGeom prst="rect">
            <a:avLst/>
          </a:prstGeom>
          <a:noFill/>
        </p:spPr>
        <p:txBody>
          <a:bodyPr wrap="square" lIns="89091" tIns="44546" rIns="89091" bIns="44546" rtlCol="0">
            <a:spAutoFit/>
          </a:bodyPr>
          <a:lstStyle/>
          <a:p>
            <a:pPr algn="ctr"/>
            <a:r>
              <a:rPr lang="en-US" dirty="0">
                <a:latin typeface="BbPostureCheck"/>
                <a:cs typeface="BbPostureCheck"/>
              </a:rPr>
              <a:t>School-Parent</a:t>
            </a:r>
          </a:p>
          <a:p>
            <a:pPr algn="ctr"/>
            <a:r>
              <a:rPr lang="en-US" dirty="0">
                <a:latin typeface="BbPostureCheck"/>
                <a:cs typeface="BbPostureCheck"/>
              </a:rPr>
              <a:t>Compact</a:t>
            </a:r>
            <a:endParaRPr lang="en-US" sz="2000" dirty="0">
              <a:latin typeface="BbPostureCheck"/>
              <a:cs typeface="BbPostureCheck"/>
            </a:endParaRPr>
          </a:p>
        </p:txBody>
      </p:sp>
      <p:sp>
        <p:nvSpPr>
          <p:cNvPr id="38" name="TextBox 37"/>
          <p:cNvSpPr txBox="1"/>
          <p:nvPr/>
        </p:nvSpPr>
        <p:spPr>
          <a:xfrm>
            <a:off x="306014" y="545372"/>
            <a:ext cx="2606920" cy="6537881"/>
          </a:xfrm>
          <a:prstGeom prst="rect">
            <a:avLst/>
          </a:prstGeom>
          <a:noFill/>
        </p:spPr>
        <p:txBody>
          <a:bodyPr wrap="square" lIns="89091" tIns="44546" rIns="89091" bIns="44546" rtlCol="0">
            <a:spAutoFit/>
          </a:bodyPr>
          <a:lstStyle/>
          <a:p>
            <a:pPr algn="ctr"/>
            <a:r>
              <a:rPr lang="en-US" b="1" dirty="0">
                <a:latin typeface="BbPostureCheck"/>
              </a:rPr>
              <a:t>What is a School - Parent Compact?</a:t>
            </a:r>
            <a:endParaRPr lang="en-US" dirty="0"/>
          </a:p>
          <a:p>
            <a:endParaRPr lang="en-US" sz="1200" b="1" dirty="0">
              <a:latin typeface="GBFrida"/>
              <a:cs typeface="GBFrida"/>
            </a:endParaRPr>
          </a:p>
          <a:p>
            <a:r>
              <a:rPr lang="en-US" sz="1200" b="1" dirty="0">
                <a:latin typeface="GBFrida"/>
                <a:cs typeface="GBFrida"/>
              </a:rPr>
              <a:t>The School-Parent Compact </a:t>
            </a:r>
            <a:r>
              <a:rPr lang="en-US" sz="1200" dirty="0">
                <a:latin typeface="GBFrida"/>
                <a:cs typeface="GBFrida"/>
              </a:rPr>
              <a:t>is a voluntary agreement between the school and the parents of the children at that school.  A compact outlines how each person will share responsibility in building a positive school climate and in helping the student meet sate and district academic standards.  </a:t>
            </a:r>
            <a:endParaRPr lang="en-US" sz="900" dirty="0">
              <a:latin typeface="GBFrida"/>
              <a:cs typeface="GBFrida"/>
            </a:endParaRPr>
          </a:p>
          <a:p>
            <a:endParaRPr lang="en-US" sz="1200" dirty="0">
              <a:latin typeface="GBFrida"/>
              <a:cs typeface="GBFrida"/>
            </a:endParaRPr>
          </a:p>
          <a:p>
            <a:endParaRPr lang="en-US" sz="1300" dirty="0">
              <a:latin typeface="GBFrida"/>
              <a:cs typeface="BbPostureCheck"/>
            </a:endParaRPr>
          </a:p>
          <a:p>
            <a:r>
              <a:rPr lang="en-US" sz="1300" dirty="0">
                <a:latin typeface="GBFrida"/>
                <a:cs typeface="BbPostureCheck"/>
              </a:rPr>
              <a:t>Compacts:</a:t>
            </a:r>
          </a:p>
          <a:p>
            <a:pPr marL="171450" indent="-171450">
              <a:buFont typeface="Wingdings" panose="05000000000000000000" pitchFamily="2" charset="2"/>
              <a:buChar char="v"/>
            </a:pPr>
            <a:r>
              <a:rPr lang="en-US" sz="1300" dirty="0">
                <a:latin typeface="GBFrida"/>
                <a:cs typeface="BbPostureCheck"/>
              </a:rPr>
              <a:t>Begin with standards</a:t>
            </a:r>
          </a:p>
          <a:p>
            <a:pPr marL="171450" indent="-171450">
              <a:buFont typeface="Wingdings" panose="05000000000000000000" pitchFamily="2" charset="2"/>
              <a:buChar char="v"/>
            </a:pPr>
            <a:r>
              <a:rPr lang="en-US" sz="1300" dirty="0">
                <a:latin typeface="GBFrida"/>
                <a:cs typeface="BbPostureCheck"/>
              </a:rPr>
              <a:t>Are a process</a:t>
            </a:r>
          </a:p>
          <a:p>
            <a:pPr marL="171450" indent="-171450">
              <a:buFont typeface="Wingdings" panose="05000000000000000000" pitchFamily="2" charset="2"/>
              <a:buChar char="v"/>
            </a:pPr>
            <a:r>
              <a:rPr lang="en-US" sz="1300" dirty="0">
                <a:latin typeface="GBFrida"/>
                <a:cs typeface="BbPostureCheck"/>
              </a:rPr>
              <a:t>Define everyone's responsibilities</a:t>
            </a:r>
          </a:p>
          <a:p>
            <a:pPr marL="171450" indent="-171450">
              <a:buFont typeface="Wingdings" panose="05000000000000000000" pitchFamily="2" charset="2"/>
              <a:buChar char="v"/>
            </a:pPr>
            <a:r>
              <a:rPr lang="en-US" sz="1300" dirty="0">
                <a:latin typeface="GBFrida"/>
                <a:cs typeface="BbPostureCheck"/>
              </a:rPr>
              <a:t>Depend on many people believing and using it.  </a:t>
            </a:r>
          </a:p>
          <a:p>
            <a:endParaRPr lang="en-US" sz="1300" dirty="0">
              <a:latin typeface="GBFrida"/>
              <a:cs typeface="BbPostureCheck"/>
            </a:endParaRPr>
          </a:p>
          <a:p>
            <a:r>
              <a:rPr lang="en-US" sz="1300" dirty="0">
                <a:latin typeface="GBFrida"/>
                <a:cs typeface="BbPostureCheck"/>
              </a:rPr>
              <a:t>We will support the Compact by…</a:t>
            </a:r>
          </a:p>
          <a:p>
            <a:pPr marL="171450" indent="-171450">
              <a:buFont typeface="Wingdings" panose="05000000000000000000" pitchFamily="2" charset="2"/>
              <a:buChar char="v"/>
            </a:pPr>
            <a:r>
              <a:rPr lang="en-US" sz="1300" dirty="0">
                <a:latin typeface="GBFrida"/>
                <a:cs typeface="BbPostureCheck"/>
              </a:rPr>
              <a:t>Meet The Teacher Night</a:t>
            </a:r>
          </a:p>
          <a:p>
            <a:pPr marL="171450" indent="-171450">
              <a:buFont typeface="Wingdings" panose="05000000000000000000" pitchFamily="2" charset="2"/>
              <a:buChar char="v"/>
            </a:pPr>
            <a:r>
              <a:rPr lang="en-US" sz="1300" dirty="0">
                <a:latin typeface="GBFrida"/>
                <a:cs typeface="BbPostureCheck"/>
              </a:rPr>
              <a:t>Curriculum Nights</a:t>
            </a:r>
          </a:p>
          <a:p>
            <a:pPr marL="171450" indent="-171450">
              <a:buFont typeface="Wingdings" panose="05000000000000000000" pitchFamily="2" charset="2"/>
              <a:buChar char="v"/>
            </a:pPr>
            <a:r>
              <a:rPr lang="en-US" sz="1300" dirty="0">
                <a:latin typeface="GBFrida"/>
                <a:cs typeface="BbPostureCheck"/>
              </a:rPr>
              <a:t>Conferences</a:t>
            </a:r>
          </a:p>
          <a:p>
            <a:pPr marL="171450" indent="-171450">
              <a:buFont typeface="Wingdings" panose="05000000000000000000" pitchFamily="2" charset="2"/>
              <a:buChar char="v"/>
            </a:pPr>
            <a:r>
              <a:rPr lang="en-US" sz="1300" dirty="0">
                <a:latin typeface="GBFrida"/>
                <a:cs typeface="BbPostureCheck"/>
              </a:rPr>
              <a:t>PTA Sponsored Activities</a:t>
            </a:r>
          </a:p>
          <a:p>
            <a:pPr marL="171450" indent="-171450">
              <a:buFont typeface="Wingdings" panose="05000000000000000000" pitchFamily="2" charset="2"/>
              <a:buChar char="v"/>
            </a:pPr>
            <a:r>
              <a:rPr lang="en-US" sz="1300" dirty="0">
                <a:latin typeface="GBFrida"/>
                <a:cs typeface="BbPostureCheck"/>
              </a:rPr>
              <a:t>Open House</a:t>
            </a:r>
          </a:p>
          <a:p>
            <a:pPr marL="171450" indent="-171450">
              <a:buFont typeface="Wingdings" panose="05000000000000000000" pitchFamily="2" charset="2"/>
              <a:buChar char="v"/>
            </a:pPr>
            <a:r>
              <a:rPr lang="en-US" sz="1300" dirty="0">
                <a:latin typeface="GBFrida"/>
                <a:cs typeface="BbPostureCheck"/>
              </a:rPr>
              <a:t>Award Assemblies</a:t>
            </a:r>
          </a:p>
          <a:p>
            <a:pPr marL="171450" indent="-171450">
              <a:buFont typeface="Wingdings" panose="05000000000000000000" pitchFamily="2" charset="2"/>
              <a:buChar char="v"/>
            </a:pPr>
            <a:r>
              <a:rPr lang="en-US" sz="1300" dirty="0">
                <a:latin typeface="GBFrida"/>
                <a:cs typeface="BbPostureCheck"/>
              </a:rPr>
              <a:t>Ongoing Communication</a:t>
            </a:r>
          </a:p>
          <a:p>
            <a:pPr marL="171450" indent="-171450">
              <a:buFont typeface="Wingdings" panose="05000000000000000000" pitchFamily="2" charset="2"/>
              <a:buChar char="v"/>
            </a:pPr>
            <a:r>
              <a:rPr lang="en-US" sz="1300" dirty="0">
                <a:latin typeface="GBFrida"/>
                <a:cs typeface="BbPostureCheck"/>
              </a:rPr>
              <a:t>High standards</a:t>
            </a:r>
            <a:endParaRPr lang="en-US" sz="1300" dirty="0">
              <a:latin typeface="BbPostureCheck"/>
              <a:cs typeface="BbPostureCheck"/>
            </a:endParaRPr>
          </a:p>
        </p:txBody>
      </p:sp>
      <p:grpSp>
        <p:nvGrpSpPr>
          <p:cNvPr id="43" name="Group 42"/>
          <p:cNvGrpSpPr/>
          <p:nvPr/>
        </p:nvGrpSpPr>
        <p:grpSpPr>
          <a:xfrm>
            <a:off x="3689254" y="6927456"/>
            <a:ext cx="2442394" cy="147514"/>
            <a:chOff x="323571" y="2506468"/>
            <a:chExt cx="6075680" cy="286087"/>
          </a:xfrm>
          <a:solidFill>
            <a:srgbClr val="FFC000"/>
          </a:solidFill>
        </p:grpSpPr>
        <p:grpSp>
          <p:nvGrpSpPr>
            <p:cNvPr id="44" name="Group 85"/>
            <p:cNvGrpSpPr/>
            <p:nvPr/>
          </p:nvGrpSpPr>
          <p:grpSpPr>
            <a:xfrm>
              <a:off x="323571" y="2506468"/>
              <a:ext cx="1747520" cy="267374"/>
              <a:chOff x="354051" y="2245268"/>
              <a:chExt cx="1747520" cy="267374"/>
            </a:xfrm>
            <a:grpFill/>
          </p:grpSpPr>
          <p:sp>
            <p:nvSpPr>
              <p:cNvPr id="53" name="Oval 52"/>
              <p:cNvSpPr/>
              <p:nvPr/>
            </p:nvSpPr>
            <p:spPr>
              <a:xfrm>
                <a:off x="354051"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053633"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1787186"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86"/>
            <p:cNvGrpSpPr/>
            <p:nvPr/>
          </p:nvGrpSpPr>
          <p:grpSpPr>
            <a:xfrm>
              <a:off x="2488827" y="2525181"/>
              <a:ext cx="1747520" cy="267374"/>
              <a:chOff x="354051" y="2245268"/>
              <a:chExt cx="1747520" cy="267374"/>
            </a:xfrm>
            <a:grpFill/>
          </p:grpSpPr>
          <p:sp>
            <p:nvSpPr>
              <p:cNvPr id="50" name="Oval 49"/>
              <p:cNvSpPr/>
              <p:nvPr/>
            </p:nvSpPr>
            <p:spPr>
              <a:xfrm>
                <a:off x="354051"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1053633"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1787186"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87"/>
            <p:cNvGrpSpPr/>
            <p:nvPr/>
          </p:nvGrpSpPr>
          <p:grpSpPr>
            <a:xfrm>
              <a:off x="4651731" y="2525181"/>
              <a:ext cx="1747520" cy="267374"/>
              <a:chOff x="354051" y="2245268"/>
              <a:chExt cx="1747520" cy="267374"/>
            </a:xfrm>
            <a:grpFill/>
          </p:grpSpPr>
          <p:sp>
            <p:nvSpPr>
              <p:cNvPr id="47" name="Oval 46"/>
              <p:cNvSpPr/>
              <p:nvPr/>
            </p:nvSpPr>
            <p:spPr>
              <a:xfrm>
                <a:off x="354051"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1053633"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1787186" y="2245268"/>
                <a:ext cx="314385" cy="267374"/>
              </a:xfrm>
              <a:prstGeom prst="ellipse">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478910" y="3162300"/>
            <a:ext cx="2442394" cy="147514"/>
            <a:chOff x="323571" y="2506468"/>
            <a:chExt cx="6075680" cy="286087"/>
          </a:xfrm>
          <a:solidFill>
            <a:srgbClr val="00B0F0"/>
          </a:solidFill>
        </p:grpSpPr>
        <p:grpSp>
          <p:nvGrpSpPr>
            <p:cNvPr id="57" name="Group 98"/>
            <p:cNvGrpSpPr/>
            <p:nvPr/>
          </p:nvGrpSpPr>
          <p:grpSpPr>
            <a:xfrm>
              <a:off x="323571" y="2506468"/>
              <a:ext cx="1747520" cy="267374"/>
              <a:chOff x="354051" y="2245268"/>
              <a:chExt cx="1747520" cy="267374"/>
            </a:xfrm>
            <a:grpFill/>
          </p:grpSpPr>
          <p:sp>
            <p:nvSpPr>
              <p:cNvPr id="66" name="Oval 65"/>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99"/>
            <p:cNvGrpSpPr/>
            <p:nvPr/>
          </p:nvGrpSpPr>
          <p:grpSpPr>
            <a:xfrm>
              <a:off x="2488827" y="2525181"/>
              <a:ext cx="1747520" cy="267374"/>
              <a:chOff x="354051" y="2245268"/>
              <a:chExt cx="1747520" cy="267374"/>
            </a:xfrm>
            <a:grpFill/>
          </p:grpSpPr>
          <p:sp>
            <p:nvSpPr>
              <p:cNvPr id="63" name="Oval 62"/>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100"/>
            <p:cNvGrpSpPr/>
            <p:nvPr/>
          </p:nvGrpSpPr>
          <p:grpSpPr>
            <a:xfrm>
              <a:off x="4651731" y="2525181"/>
              <a:ext cx="1747520" cy="267374"/>
              <a:chOff x="354051" y="2245268"/>
              <a:chExt cx="1747520" cy="267374"/>
            </a:xfrm>
            <a:grpFill/>
          </p:grpSpPr>
          <p:sp>
            <p:nvSpPr>
              <p:cNvPr id="60" name="Oval 59"/>
              <p:cNvSpPr/>
              <p:nvPr/>
            </p:nvSpPr>
            <p:spPr>
              <a:xfrm>
                <a:off x="354051"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1053633"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1787186" y="2245268"/>
                <a:ext cx="314385" cy="26737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4183" y="3736820"/>
            <a:ext cx="511710" cy="546683"/>
          </a:xfrm>
          <a:prstGeom prst="rect">
            <a:avLst/>
          </a:prstGeom>
        </p:spPr>
      </p:pic>
      <p:sp>
        <p:nvSpPr>
          <p:cNvPr id="4" name="TextBox 3"/>
          <p:cNvSpPr txBox="1"/>
          <p:nvPr/>
        </p:nvSpPr>
        <p:spPr>
          <a:xfrm rot="16200000">
            <a:off x="4973063" y="2167707"/>
            <a:ext cx="6926264" cy="3293209"/>
          </a:xfrm>
          <a:prstGeom prst="rect">
            <a:avLst/>
          </a:prstGeom>
          <a:noFill/>
        </p:spPr>
        <p:txBody>
          <a:bodyPr wrap="square" rtlCol="0">
            <a:spAutoFit/>
          </a:bodyPr>
          <a:lstStyle/>
          <a:p>
            <a:r>
              <a:rPr lang="en-US" sz="1600" dirty="0"/>
              <a:t>I understand and agree to the listed expectations.  A conference with Foster Village Elementary administrative staff may be requested as needed to meet the needs of each student.</a:t>
            </a:r>
          </a:p>
          <a:p>
            <a:r>
              <a:rPr lang="en-US" dirty="0"/>
              <a:t>__________________________	__________________</a:t>
            </a:r>
          </a:p>
          <a:p>
            <a:r>
              <a:rPr lang="en-US" dirty="0"/>
              <a:t>Parent or Guardian			Student Name Printed</a:t>
            </a:r>
          </a:p>
          <a:p>
            <a:r>
              <a:rPr lang="en-US" dirty="0"/>
              <a:t>__________________________	__________________</a:t>
            </a:r>
          </a:p>
          <a:p>
            <a:r>
              <a:rPr lang="en-US" dirty="0"/>
              <a:t>Parent or Guardian	 Signature	Student Signature</a:t>
            </a:r>
          </a:p>
          <a:p>
            <a:r>
              <a:rPr lang="en-US" dirty="0"/>
              <a:t>__________________________	__________________</a:t>
            </a:r>
          </a:p>
          <a:p>
            <a:r>
              <a:rPr lang="en-US" dirty="0"/>
              <a:t>Principal Signature			Date</a:t>
            </a:r>
          </a:p>
          <a:p>
            <a:endParaRPr lang="en-US" dirty="0"/>
          </a:p>
          <a:p>
            <a:endParaRPr lang="en-US" dirty="0"/>
          </a:p>
        </p:txBody>
      </p:sp>
    </p:spTree>
    <p:extLst>
      <p:ext uri="{BB962C8B-B14F-4D97-AF65-F5344CB8AC3E}">
        <p14:creationId xmlns:p14="http://schemas.microsoft.com/office/powerpoint/2010/main" val="3879970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48DDE6F736C34C8A1D60A34054240B" ma:contentTypeVersion="4" ma:contentTypeDescription="Create a new document." ma:contentTypeScope="" ma:versionID="be2a571801522c8d0372aeac0522240a">
  <xsd:schema xmlns:xsd="http://www.w3.org/2001/XMLSchema" xmlns:xs="http://www.w3.org/2001/XMLSchema" xmlns:p="http://schemas.microsoft.com/office/2006/metadata/properties" xmlns:ns2="5f28fe99-d0b2-4ef7-a886-10e95b6110c6" targetNamespace="http://schemas.microsoft.com/office/2006/metadata/properties" ma:root="true" ma:fieldsID="45f8d856ddc440d03e4bde754ebda8fb" ns2:_="">
    <xsd:import namespace="5f28fe99-d0b2-4ef7-a886-10e95b6110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8fe99-d0b2-4ef7-a886-10e95b6110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201945-2688-47C0-B930-1036F6D4DAAA}"/>
</file>

<file path=customXml/itemProps2.xml><?xml version="1.0" encoding="utf-8"?>
<ds:datastoreItem xmlns:ds="http://schemas.openxmlformats.org/officeDocument/2006/customXml" ds:itemID="{5874747C-6DAC-4B99-9D42-1D38065578C8}"/>
</file>

<file path=customXml/itemProps3.xml><?xml version="1.0" encoding="utf-8"?>
<ds:datastoreItem xmlns:ds="http://schemas.openxmlformats.org/officeDocument/2006/customXml" ds:itemID="{BDD71A21-5609-4E50-B4B5-DDFEF6D65F18}"/>
</file>

<file path=docProps/app.xml><?xml version="1.0" encoding="utf-8"?>
<Properties xmlns="http://schemas.openxmlformats.org/officeDocument/2006/extended-properties" xmlns:vt="http://schemas.openxmlformats.org/officeDocument/2006/docPropsVTypes">
  <TotalTime>802</TotalTime>
  <Words>522</Words>
  <Application>Microsoft Office PowerPoint</Application>
  <PresentationFormat>Custom</PresentationFormat>
  <Paragraphs>72</Paragraphs>
  <Slides>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GBKamala</vt:lpstr>
      <vt:lpstr>BbPostureCheck</vt:lpstr>
      <vt:lpstr>Arial Black</vt:lpstr>
      <vt:lpstr>GBFrida</vt:lpstr>
      <vt:lpstr>GBWendyBold</vt:lpstr>
      <vt:lpstr>GBNancy</vt:lpstr>
      <vt:lpstr>Arial</vt:lpstr>
      <vt:lpstr>Calibri</vt:lpstr>
      <vt:lpstr>Wingdings</vt:lpstr>
      <vt:lpstr>Office Theme</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dc:creator>
  <cp:lastModifiedBy>Glenn, Missy [FedStLoc]</cp:lastModifiedBy>
  <cp:revision>31</cp:revision>
  <cp:lastPrinted>2021-05-17T18:50:13Z</cp:lastPrinted>
  <dcterms:created xsi:type="dcterms:W3CDTF">2018-07-23T01:55:13Z</dcterms:created>
  <dcterms:modified xsi:type="dcterms:W3CDTF">2021-09-22T18:33:26Z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0x010100A648DDE6F736C34C8A1D60A34054240B</vt:lpwstr>
  </property>
</Properties>
</file>